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79" r:id="rId2"/>
    <p:sldId id="280" r:id="rId3"/>
    <p:sldId id="281" r:id="rId4"/>
    <p:sldId id="282" r:id="rId5"/>
    <p:sldId id="283" r:id="rId6"/>
    <p:sldId id="284" r:id="rId7"/>
    <p:sldId id="285" r:id="rId8"/>
    <p:sldId id="286" r:id="rId9"/>
    <p:sldId id="287" r:id="rId10"/>
    <p:sldId id="289" r:id="rId11"/>
    <p:sldId id="290" r:id="rId12"/>
    <p:sldId id="291" r:id="rId13"/>
    <p:sldId id="297" r:id="rId14"/>
    <p:sldId id="288" r:id="rId15"/>
    <p:sldId id="257" r:id="rId16"/>
    <p:sldId id="259" r:id="rId17"/>
    <p:sldId id="261" r:id="rId18"/>
    <p:sldId id="258"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8" r:id="rId33"/>
    <p:sldId id="277" r:id="rId34"/>
  </p:sldIdLst>
  <p:sldSz cx="9144000" cy="5143500" type="screen16x9"/>
  <p:notesSz cx="6858000" cy="9144000"/>
  <p:embeddedFontLst>
    <p:embeddedFont>
      <p:font typeface="EB Garamond"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p:scale>
          <a:sx n="107" d="100"/>
          <a:sy n="107" d="100"/>
        </p:scale>
        <p:origin x="173"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61034fe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61034fe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51d7d2c93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51d7d2c93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51d7d2c93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351d7d2c93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51d7d2c93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51d7d2c93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b50db70ae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3b50db70a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fcfeafb5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fcfeafb5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361034fe2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361034fe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35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fcfeafb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fcfeafb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08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fcfeafb5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fcfeafb5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56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fcfeafb5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fcfeafb5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97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fcfeafb5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fcfeafb5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67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b50db70ae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3b50db70ae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fcfeafb5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fcfeafb5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44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61034fe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61034fe2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0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61034fe2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61034fe2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69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61034fe2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61034fe2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49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ae6229ef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ae6229ef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571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ae6229efe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3ae6229efe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39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ae6229efe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ae6229efe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989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ae6229efe_3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ae6229efe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693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ae6229efe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ae6229efe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172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ae6229efe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ae6229efe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8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b50db70ae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b50db70ae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43ebe39_29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43ebe39_29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124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c843ebe39_29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c843ebe39_2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200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c843ebe39_29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c843ebe39_29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405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c843ebe39_29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c843ebe39_29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78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fcfeafb5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fcfeafb5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fcfeafb5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fcfeafb5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51d7d2c93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51d7d2c93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51d7d2c93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51d7d2c93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51d7d2c93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51d7d2c93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51d7d2c93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51d7d2c93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alpha val="6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lagfoundationofindia.in/know-your-national-fla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mobile.twitter.com/hashtag/BalbirSingh?src=hashtag_click" TargetMode="External"/><Relationship Id="rId7" Type="http://schemas.openxmlformats.org/officeDocument/2006/relationships/hyperlink" Target="https://mobile.twitter.com/hashtag/MomentsWithTiranga?src=hashtag_clic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obile.twitter.com/hashtag/AmritMahotsav?src=hashtag_click" TargetMode="External"/><Relationship Id="rId5" Type="http://schemas.openxmlformats.org/officeDocument/2006/relationships/hyperlink" Target="https://mobile.twitter.com/hashtag/Tiranga?src=hashtag_click" TargetMode="External"/><Relationship Id="rId4" Type="http://schemas.openxmlformats.org/officeDocument/2006/relationships/hyperlink" Target="https://mobile.twitter.com/hashtag/Olympics?src=hashtag_clic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imesofindia.indiatimes.com/city/kolkata/the-unknown-face-behind-first-climb/articleshow/47909351.cms#:~:text=%22Tenzing%20was%20merely%20a%20'sardar,%2C%22%20he%20re%2Dcall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flagfoundationofindia.in/know-your-national-flag.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drive.google.com/file/d/1cVJDizwB5ZkUoaGPmcP0a-3-QEpLKK6t/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p:nvPr/>
        </p:nvSpPr>
        <p:spPr>
          <a:xfrm>
            <a:off x="6186488" y="2386132"/>
            <a:ext cx="2734648" cy="1200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solidFill>
                  <a:schemeClr val="dk1"/>
                </a:solidFill>
                <a:latin typeface="EB Garamond"/>
                <a:ea typeface="EB Garamond"/>
                <a:cs typeface="EB Garamond"/>
                <a:sym typeface="EB Garamond"/>
              </a:rPr>
              <a:t>Know Your Tiranga</a:t>
            </a:r>
            <a:endParaRPr sz="2200" b="1"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22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2200" dirty="0">
              <a:solidFill>
                <a:schemeClr val="dk1"/>
              </a:solidFill>
              <a:latin typeface="EB Garamond"/>
              <a:ea typeface="EB Garamond"/>
              <a:cs typeface="EB Garamond"/>
              <a:sym typeface="EB Garamond"/>
            </a:endParaRPr>
          </a:p>
        </p:txBody>
      </p:sp>
      <p:pic>
        <p:nvPicPr>
          <p:cNvPr id="3" name="Google Shape;331;p58">
            <a:extLst>
              <a:ext uri="{FF2B5EF4-FFF2-40B4-BE49-F238E27FC236}">
                <a16:creationId xmlns:a16="http://schemas.microsoft.com/office/drawing/2014/main" id="{80A9F8F3-B9D5-E0AD-8305-826725D20595}"/>
              </a:ext>
            </a:extLst>
          </p:cNvPr>
          <p:cNvPicPr preferRelativeResize="0"/>
          <p:nvPr/>
        </p:nvPicPr>
        <p:blipFill>
          <a:blip r:embed="rId3">
            <a:alphaModFix/>
          </a:blip>
          <a:stretch>
            <a:fillRect/>
          </a:stretch>
        </p:blipFill>
        <p:spPr>
          <a:xfrm>
            <a:off x="152400" y="152400"/>
            <a:ext cx="5776913" cy="4838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p:nvPr/>
        </p:nvSpPr>
        <p:spPr>
          <a:xfrm>
            <a:off x="5902693" y="1220637"/>
            <a:ext cx="3005563" cy="305157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वर्ष 1906 में डिजाइन किये गये राष्ट्रीय ध्वज में तीन रंगों का समावेश किया गया था, जिसके बीच में वंदे मातरम् लिखा था। इस ध्वज में तारों  के साथ ही चांद और सूरज  की आकृतियां भी दर्शायी गयी थी। बाद में इसमें थोड़ा परिवर्तन कर तारों को कमल के फूल से बदल दिया गया।</a:t>
            </a:r>
            <a:endParaRPr sz="1800" dirty="0">
              <a:solidFill>
                <a:schemeClr val="dk1"/>
              </a:solidFill>
              <a:latin typeface="EB Garamond"/>
              <a:ea typeface="EB Garamond"/>
              <a:cs typeface="EB Garamond"/>
              <a:sym typeface="EB Garamond"/>
            </a:endParaRPr>
          </a:p>
        </p:txBody>
      </p:sp>
      <p:pic>
        <p:nvPicPr>
          <p:cNvPr id="257" name="Google Shape;257;p46"/>
          <p:cNvPicPr preferRelativeResize="0"/>
          <p:nvPr/>
        </p:nvPicPr>
        <p:blipFill>
          <a:blip r:embed="rId3">
            <a:alphaModFix/>
          </a:blip>
          <a:stretch>
            <a:fillRect/>
          </a:stretch>
        </p:blipFill>
        <p:spPr>
          <a:xfrm>
            <a:off x="152399" y="152400"/>
            <a:ext cx="5526881"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p:nvPr/>
        </p:nvSpPr>
        <p:spPr>
          <a:xfrm>
            <a:off x="5857444" y="334268"/>
            <a:ext cx="3186544" cy="439655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latin typeface="EB Garamond"/>
                <a:ea typeface="EB Garamond"/>
                <a:cs typeface="EB Garamond"/>
                <a:sym typeface="EB Garamond"/>
              </a:rPr>
              <a:t>Here's some interesting trivia on the National Flag for you: The first outdoor official flag hoisting of our National Flag took place on 15th Aug 1947, in Canberra, Australia at the residence of Sir Raghunath Paranype, the High Commission of India in Australia. Interestingly, because of the difference between the two countries, the hoisting was done around 4.3 hrs in advance there 🇮🇳 #AmritMahotsav #KnowYourTiranga #HarGharTiranga #MainBharatHoon #IndiaAt75 #ActionsAt75 #Trivia #IndianNationalFlag  </a:t>
            </a:r>
            <a:endParaRPr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b="1" i="1" dirty="0">
                <a:solidFill>
                  <a:schemeClr val="dk1"/>
                </a:solidFill>
                <a:latin typeface="EB Garamond"/>
                <a:ea typeface="EB Garamond"/>
                <a:cs typeface="EB Garamond"/>
                <a:sym typeface="EB Garamond"/>
              </a:rPr>
              <a:t>Source:</a:t>
            </a:r>
            <a:r>
              <a:rPr lang="en" i="1" dirty="0">
                <a:solidFill>
                  <a:schemeClr val="dk1"/>
                </a:solidFill>
                <a:latin typeface="EB Garamond"/>
                <a:ea typeface="EB Garamond"/>
                <a:cs typeface="EB Garamond"/>
                <a:sym typeface="EB Garamond"/>
              </a:rPr>
              <a:t> </a:t>
            </a:r>
            <a:r>
              <a:rPr lang="en" i="1" u="sng" dirty="0">
                <a:solidFill>
                  <a:srgbClr val="1155CC"/>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https://flagfoundationofindia.in/know-your-national-flag.html</a:t>
            </a:r>
            <a:endParaRPr i="1"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dirty="0">
              <a:solidFill>
                <a:schemeClr val="dk1"/>
              </a:solidFill>
              <a:latin typeface="EB Garamond"/>
              <a:ea typeface="EB Garamond"/>
              <a:cs typeface="EB Garamond"/>
              <a:sym typeface="EB Garamond"/>
            </a:endParaRPr>
          </a:p>
        </p:txBody>
      </p:sp>
      <p:pic>
        <p:nvPicPr>
          <p:cNvPr id="263" name="Google Shape;263;p47"/>
          <p:cNvPicPr preferRelativeResize="0"/>
          <p:nvPr/>
        </p:nvPicPr>
        <p:blipFill>
          <a:blip r:embed="rId4">
            <a:alphaModFix/>
          </a:blip>
          <a:stretch>
            <a:fillRect/>
          </a:stretch>
        </p:blipFill>
        <p:spPr>
          <a:xfrm>
            <a:off x="152400" y="145256"/>
            <a:ext cx="5576888"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p:nvPr/>
        </p:nvSpPr>
        <p:spPr>
          <a:xfrm>
            <a:off x="6064612" y="841475"/>
            <a:ext cx="2850788" cy="3688672"/>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On 30th December 1943, Netaji hoisted the Tricolor flag for the first time in Port Blair and renamed the Andaman Islands as Shaheed Dweep &amp; Nicobar Islands as Swaraj Dweep. #AmritMahotsav #MainBharatHoon #Netaji #NetajiSubhasChandraBose </a:t>
            </a:r>
            <a:endParaRPr sz="18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69" name="Google Shape;269;p48"/>
          <p:cNvPicPr preferRelativeResize="0"/>
          <p:nvPr/>
        </p:nvPicPr>
        <p:blipFill>
          <a:blip r:embed="rId3">
            <a:alphaModFix/>
          </a:blip>
          <a:stretch>
            <a:fillRect/>
          </a:stretch>
        </p:blipFill>
        <p:spPr>
          <a:xfrm>
            <a:off x="152400" y="152400"/>
            <a:ext cx="5634038"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p:nvPr/>
        </p:nvSpPr>
        <p:spPr>
          <a:xfrm>
            <a:off x="6219112" y="913037"/>
            <a:ext cx="2501700" cy="3370123"/>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फ्लैग कोड 2002 को 30 दिसंबर 2021 में संशोधित कर राष्ट्रीय ध्वज को पॉलिएस्टर या मशीन से ध्वज बनाने की अनुमति दी गयी। अब राष्ट्रीय ध्वज को हाथ से या मशीन से सूती, पॉलिएस्टर, ऊन, रेशम या खादी के कपड़े द्वारा बनाया जा सकता है।</a:t>
            </a:r>
            <a:endParaRPr sz="1800" dirty="0">
              <a:solidFill>
                <a:schemeClr val="dk1"/>
              </a:solidFill>
              <a:latin typeface="EB Garamond"/>
              <a:ea typeface="EB Garamond"/>
              <a:cs typeface="EB Garamond"/>
              <a:sym typeface="EB Garamond"/>
            </a:endParaRPr>
          </a:p>
        </p:txBody>
      </p:sp>
      <p:pic>
        <p:nvPicPr>
          <p:cNvPr id="307" name="Google Shape;307;p54"/>
          <p:cNvPicPr preferRelativeResize="0"/>
          <p:nvPr/>
        </p:nvPicPr>
        <p:blipFill>
          <a:blip r:embed="rId3">
            <a:alphaModFix/>
          </a:blip>
          <a:stretch>
            <a:fillRect/>
          </a:stretch>
        </p:blipFill>
        <p:spPr>
          <a:xfrm>
            <a:off x="152400" y="152400"/>
            <a:ext cx="5841206"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p:nvPr/>
        </p:nvSpPr>
        <p:spPr>
          <a:xfrm>
            <a:off x="6021750" y="605731"/>
            <a:ext cx="312225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latin typeface="EB Garamond"/>
                <a:ea typeface="EB Garamond"/>
                <a:cs typeface="EB Garamond"/>
                <a:sym typeface="EB Garamond"/>
              </a:rPr>
              <a:t>On 15th Aug 1947 at 10:30 am #India witnessed history in the making. It was the day the British flag was lowered by Louis Mountbatten, giving way to the Indian National Flag, which was raised for the first time on the flag mast at the Parliament. Goosebumps! 🇮🇳#AmritMahotsav #KnowYourTiranga #HarGharTiranga #MainBharatHoon #IndiaAt75 #ActionsAt75 #Trivia</a:t>
            </a:r>
            <a:endParaRPr sz="18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8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51" name="Google Shape;251;p45"/>
          <p:cNvPicPr preferRelativeResize="0"/>
          <p:nvPr/>
        </p:nvPicPr>
        <p:blipFill>
          <a:blip r:embed="rId3">
            <a:alphaModFix/>
          </a:blip>
          <a:stretch>
            <a:fillRect/>
          </a:stretch>
        </p:blipFill>
        <p:spPr>
          <a:xfrm>
            <a:off x="152399" y="152400"/>
            <a:ext cx="5812631"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6396055" y="2163450"/>
            <a:ext cx="2501700" cy="861744"/>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dirty="0">
                <a:ln>
                  <a:noFill/>
                </a:ln>
                <a:solidFill>
                  <a:srgbClr val="000000"/>
                </a:solidFill>
                <a:effectLst/>
                <a:uLnTx/>
                <a:uFillTx/>
                <a:latin typeface="EB Garamond"/>
                <a:ea typeface="EB Garamond"/>
                <a:cs typeface="EB Garamond"/>
                <a:sym typeface="EB Garamond"/>
              </a:rPr>
              <a:t>Moments With Tiranga</a:t>
            </a:r>
            <a:endParaRPr kumimoji="0" sz="2200" b="1"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3" name="Google Shape;319;p56">
            <a:extLst>
              <a:ext uri="{FF2B5EF4-FFF2-40B4-BE49-F238E27FC236}">
                <a16:creationId xmlns:a16="http://schemas.microsoft.com/office/drawing/2014/main" id="{4119A16E-0BB5-2E62-A55E-F9938F12AFD6}"/>
              </a:ext>
            </a:extLst>
          </p:cNvPr>
          <p:cNvPicPr preferRelativeResize="0"/>
          <p:nvPr/>
        </p:nvPicPr>
        <p:blipFill>
          <a:blip r:embed="rId3">
            <a:alphaModFix/>
          </a:blip>
          <a:stretch>
            <a:fillRect/>
          </a:stretch>
        </p:blipFill>
        <p:spPr>
          <a:xfrm>
            <a:off x="152400" y="152400"/>
            <a:ext cx="6012656" cy="48386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6099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5964600" y="534294"/>
            <a:ext cx="2501700" cy="433961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Of hope, love &amp; strength...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The Matterhorn mountain in Swiss Alps lit up in Tricolours in 2020 to send out a message of support &amp; solidarity for India in its fight against COVID-19 🇮🇳#AmritMahotsav #MomentsWithTiranga #HarGharTiranga #MainBharatHoon #IndiaAt75 #ActionsAt75</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71" name="Google Shape;71;p16"/>
          <p:cNvPicPr preferRelativeResize="0"/>
          <p:nvPr/>
        </p:nvPicPr>
        <p:blipFill>
          <a:blip r:embed="rId3">
            <a:alphaModFix/>
          </a:blip>
          <a:stretch>
            <a:fillRect/>
          </a:stretch>
        </p:blipFill>
        <p:spPr>
          <a:xfrm>
            <a:off x="152399" y="152400"/>
            <a:ext cx="5376863" cy="4838700"/>
          </a:xfrm>
          <a:prstGeom prst="rect">
            <a:avLst/>
          </a:prstGeom>
          <a:noFill/>
          <a:ln>
            <a:noFill/>
          </a:ln>
        </p:spPr>
      </p:pic>
    </p:spTree>
    <p:extLst>
      <p:ext uri="{BB962C8B-B14F-4D97-AF65-F5344CB8AC3E}">
        <p14:creationId xmlns:p14="http://schemas.microsoft.com/office/powerpoint/2010/main" val="215589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6307500" y="734319"/>
            <a:ext cx="2501700" cy="37856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Winner of 2019 Tenzing Norgay National Adventure Award, #TakaTamut scaled the Mt Everest in 2018 without the help of sherpas &amp; proudly unfurled the Tricolour at the top #AmritMahotsav #MomentsWithTiranga #HarGharTiranga #MainBharatHoon #IndiaAt75 #ActionsAt75</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84" name="Google Shape;84;p18"/>
          <p:cNvPicPr preferRelativeResize="0"/>
          <p:nvPr/>
        </p:nvPicPr>
        <p:blipFill>
          <a:blip r:embed="rId3">
            <a:alphaModFix/>
          </a:blip>
          <a:stretch>
            <a:fillRect/>
          </a:stretch>
        </p:blipFill>
        <p:spPr>
          <a:xfrm>
            <a:off x="152399" y="152400"/>
            <a:ext cx="5762625" cy="4838700"/>
          </a:xfrm>
          <a:prstGeom prst="rect">
            <a:avLst/>
          </a:prstGeom>
          <a:noFill/>
          <a:ln>
            <a:noFill/>
          </a:ln>
        </p:spPr>
      </p:pic>
    </p:spTree>
    <p:extLst>
      <p:ext uri="{BB962C8B-B14F-4D97-AF65-F5344CB8AC3E}">
        <p14:creationId xmlns:p14="http://schemas.microsoft.com/office/powerpoint/2010/main" val="77055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6304779" y="963032"/>
            <a:ext cx="2501700" cy="396567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Can there ever be a better picture than this!!? AWESTRUCK 🇮🇳🙏#AmritMahotsav #MomentsWithFlag #HarGharTiranga #MainBharatHoon #IndiaAt75 #ActionsAt75 @adgpi</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IC: @Flamboyantpo1</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5" name="Google Shape;65;p15"/>
          <p:cNvPicPr preferRelativeResize="0"/>
          <p:nvPr/>
        </p:nvPicPr>
        <p:blipFill>
          <a:blip r:embed="rId3">
            <a:alphaModFix/>
          </a:blip>
          <a:stretch>
            <a:fillRect/>
          </a:stretch>
        </p:blipFill>
        <p:spPr>
          <a:xfrm>
            <a:off x="152399" y="145256"/>
            <a:ext cx="5820229" cy="4838700"/>
          </a:xfrm>
          <a:prstGeom prst="rect">
            <a:avLst/>
          </a:prstGeom>
          <a:noFill/>
          <a:ln>
            <a:noFill/>
          </a:ln>
        </p:spPr>
      </p:pic>
    </p:spTree>
    <p:extLst>
      <p:ext uri="{BB962C8B-B14F-4D97-AF65-F5344CB8AC3E}">
        <p14:creationId xmlns:p14="http://schemas.microsoft.com/office/powerpoint/2010/main" val="39414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6214631" y="249883"/>
            <a:ext cx="2501700" cy="489361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For the love of football!⚽</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Mumbai thronged the stadium to watch @chetrisunil11 &amp; boys in action against Kenya in 2018. The chants of 'INDIA...INDIA' filled the arena, making it one of the most memorable matches to watch🇮🇳 #AmritMahotsav #MomentsWithTiranga #HarGharTiranga #IndiaAt75 #ResolveAt75 @YASMinistry</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04" name="Google Shape;104;p21"/>
          <p:cNvPicPr preferRelativeResize="0"/>
          <p:nvPr/>
        </p:nvPicPr>
        <p:blipFill>
          <a:blip r:embed="rId3">
            <a:alphaModFix/>
          </a:blip>
          <a:stretch>
            <a:fillRect/>
          </a:stretch>
        </p:blipFill>
        <p:spPr>
          <a:xfrm>
            <a:off x="152399" y="152400"/>
            <a:ext cx="5541169" cy="4838700"/>
          </a:xfrm>
          <a:prstGeom prst="rect">
            <a:avLst/>
          </a:prstGeom>
          <a:noFill/>
          <a:ln>
            <a:noFill/>
          </a:ln>
        </p:spPr>
      </p:pic>
    </p:spTree>
    <p:extLst>
      <p:ext uri="{BB962C8B-B14F-4D97-AF65-F5344CB8AC3E}">
        <p14:creationId xmlns:p14="http://schemas.microsoft.com/office/powerpoint/2010/main" val="300682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p:nvPr/>
        </p:nvSpPr>
        <p:spPr>
          <a:xfrm>
            <a:off x="5683330" y="66333"/>
            <a:ext cx="3396375" cy="4962867"/>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The idea to use Ashoka Chakra instead of Chakra was suggested by Badr-ud-Din H.F. Tyabji. He was further advised by the committee to consult #Gandhiji to whom he showed a sample made by his wife. Gandhiji happily gave the nod to the new design &amp; the committee immediately adopted it on the Flag 🇮🇳#AmritMahotsav #HarGharTiranga #MainBharatHoon #IndiaAt75 #ActionsAt75 </a:t>
            </a:r>
            <a:endParaRPr sz="1800" b="1"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8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02" name="Google Shape;202;p37"/>
          <p:cNvPicPr preferRelativeResize="0"/>
          <p:nvPr/>
        </p:nvPicPr>
        <p:blipFill>
          <a:blip r:embed="rId3">
            <a:alphaModFix/>
          </a:blip>
          <a:stretch>
            <a:fillRect/>
          </a:stretch>
        </p:blipFill>
        <p:spPr>
          <a:xfrm>
            <a:off x="152399" y="145257"/>
            <a:ext cx="5434013"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p:nvPr/>
        </p:nvSpPr>
        <p:spPr>
          <a:xfrm>
            <a:off x="6257756" y="854894"/>
            <a:ext cx="2501700" cy="40626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Taking India to the space!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In the 1984 space flight, the Indian National Flag flew into space as an emblem on the spacesuit worn by Cosmonaut Wg Cdr #RakeshSharma. PROUD! 🇮🇳 #AmritMahotsav #MomentsWithTiranga #HarGharTiranga #IndiaAt75 #ResolveAt75</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10" name="Google Shape;110;p22"/>
          <p:cNvPicPr preferRelativeResize="0"/>
          <p:nvPr/>
        </p:nvPicPr>
        <p:blipFill>
          <a:blip r:embed="rId3">
            <a:alphaModFix/>
          </a:blip>
          <a:stretch>
            <a:fillRect/>
          </a:stretch>
        </p:blipFill>
        <p:spPr>
          <a:xfrm>
            <a:off x="152400" y="152400"/>
            <a:ext cx="5726906" cy="4838700"/>
          </a:xfrm>
          <a:prstGeom prst="rect">
            <a:avLst/>
          </a:prstGeom>
          <a:noFill/>
          <a:ln>
            <a:noFill/>
          </a:ln>
        </p:spPr>
      </p:pic>
    </p:spTree>
    <p:extLst>
      <p:ext uri="{BB962C8B-B14F-4D97-AF65-F5344CB8AC3E}">
        <p14:creationId xmlns:p14="http://schemas.microsoft.com/office/powerpoint/2010/main" val="5424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p:nvPr/>
        </p:nvSpPr>
        <p:spPr>
          <a:xfrm>
            <a:off x="6021750" y="584300"/>
            <a:ext cx="2501700" cy="433961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Up above the world so high...🇮🇳</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 Wg Cdr Asha Jyothirmai of #IAF carried out a joint skydiving demonstration along with skydivers of Bangladesh Air Force at Dhaka to celebrate Victory day of #1971war. #AmritMahotsav #MomentsWithTiranga #HarGharTiranga #MainBharatHoon #IndiaAt75 @IAF_MCC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16" name="Google Shape;116;p23"/>
          <p:cNvPicPr preferRelativeResize="0"/>
          <p:nvPr/>
        </p:nvPicPr>
        <p:blipFill>
          <a:blip r:embed="rId3">
            <a:alphaModFix/>
          </a:blip>
          <a:stretch>
            <a:fillRect/>
          </a:stretch>
        </p:blipFill>
        <p:spPr>
          <a:xfrm>
            <a:off x="152400" y="152400"/>
            <a:ext cx="5512594" cy="4838700"/>
          </a:xfrm>
          <a:prstGeom prst="rect">
            <a:avLst/>
          </a:prstGeom>
          <a:noFill/>
          <a:ln>
            <a:noFill/>
          </a:ln>
        </p:spPr>
      </p:pic>
    </p:spTree>
    <p:extLst>
      <p:ext uri="{BB962C8B-B14F-4D97-AF65-F5344CB8AC3E}">
        <p14:creationId xmlns:p14="http://schemas.microsoft.com/office/powerpoint/2010/main" val="6541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p:nvPr/>
        </p:nvSpPr>
        <p:spPr>
          <a:xfrm>
            <a:off x="6171769" y="805756"/>
            <a:ext cx="2501700" cy="37856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A trekking expedition was organized by Drass Warriors to unfurl a 37 ft by 25 ft National Flag at Tololing peak. The trek was part of a tribute to the bravehearts of the #IndianArmy #AmritMahotsav #MainBharatHoon #IndiaAt75 #ActionsAt75 @adgpi IC: @NorthernComd_IA</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22" name="Google Shape;122;p24"/>
          <p:cNvPicPr preferRelativeResize="0"/>
          <p:nvPr/>
        </p:nvPicPr>
        <p:blipFill>
          <a:blip r:embed="rId3">
            <a:alphaModFix/>
          </a:blip>
          <a:stretch>
            <a:fillRect/>
          </a:stretch>
        </p:blipFill>
        <p:spPr>
          <a:xfrm>
            <a:off x="152399" y="152400"/>
            <a:ext cx="5598319" cy="4838700"/>
          </a:xfrm>
          <a:prstGeom prst="rect">
            <a:avLst/>
          </a:prstGeom>
          <a:noFill/>
          <a:ln>
            <a:noFill/>
          </a:ln>
        </p:spPr>
      </p:pic>
    </p:spTree>
    <p:extLst>
      <p:ext uri="{BB962C8B-B14F-4D97-AF65-F5344CB8AC3E}">
        <p14:creationId xmlns:p14="http://schemas.microsoft.com/office/powerpoint/2010/main" val="138633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6042550" y="1059156"/>
            <a:ext cx="2501700" cy="350862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History repeats! The men in blue made the country proud &amp; kept the #Tiranga high with the #ICC World Cup win in 2011. PROUD👏🇮🇳 #AmritMahotsav #MomentsWithTiranga #HarGharTiranga #MainBharatHoon #IndiaAt75 #ResolveAt75 @cricketworldcup @ICC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28" name="Google Shape;128;p25"/>
          <p:cNvPicPr preferRelativeResize="0"/>
          <p:nvPr/>
        </p:nvPicPr>
        <p:blipFill>
          <a:blip r:embed="rId3">
            <a:alphaModFix/>
          </a:blip>
          <a:stretch>
            <a:fillRect/>
          </a:stretch>
        </p:blipFill>
        <p:spPr>
          <a:xfrm>
            <a:off x="152399" y="152400"/>
            <a:ext cx="5526881" cy="4838700"/>
          </a:xfrm>
          <a:prstGeom prst="rect">
            <a:avLst/>
          </a:prstGeom>
          <a:noFill/>
          <a:ln>
            <a:noFill/>
          </a:ln>
        </p:spPr>
      </p:pic>
    </p:spTree>
    <p:extLst>
      <p:ext uri="{BB962C8B-B14F-4D97-AF65-F5344CB8AC3E}">
        <p14:creationId xmlns:p14="http://schemas.microsoft.com/office/powerpoint/2010/main" val="422121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p:nvPr/>
        </p:nvSpPr>
        <p:spPr>
          <a:xfrm>
            <a:off x="6156850" y="1430631"/>
            <a:ext cx="2501700"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Our pride, the tricolor in nature ❤️🇮🇳 #AmritMahotsav #MomentsWithTiranga #HarGharTiranga #MainBharatHoon #IndiaAt75 IC: @singhsanjeevku2</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34" name="Google Shape;134;p26"/>
          <p:cNvPicPr preferRelativeResize="0"/>
          <p:nvPr/>
        </p:nvPicPr>
        <p:blipFill>
          <a:blip r:embed="rId3">
            <a:alphaModFix/>
          </a:blip>
          <a:stretch>
            <a:fillRect/>
          </a:stretch>
        </p:blipFill>
        <p:spPr>
          <a:xfrm>
            <a:off x="152399" y="152400"/>
            <a:ext cx="5812631" cy="4838700"/>
          </a:xfrm>
          <a:prstGeom prst="rect">
            <a:avLst/>
          </a:prstGeom>
          <a:noFill/>
          <a:ln>
            <a:noFill/>
          </a:ln>
        </p:spPr>
      </p:pic>
    </p:spTree>
    <p:extLst>
      <p:ext uri="{BB962C8B-B14F-4D97-AF65-F5344CB8AC3E}">
        <p14:creationId xmlns:p14="http://schemas.microsoft.com/office/powerpoint/2010/main" val="410661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p:nvPr/>
        </p:nvSpPr>
        <p:spPr>
          <a:xfrm>
            <a:off x="6092556" y="1080588"/>
            <a:ext cx="2501700" cy="323162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Come rain, snow, or sunshine, may our Tricolor always keep flying high- Wish of every Indian ❤️🇮🇳 #AmritMahotsav #MomentsWithTiranga #HarGharTiranga #MainBharatHoon #IndiaAt75  IC: @Jayalko1</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40" name="Google Shape;140;p27"/>
          <p:cNvPicPr preferRelativeResize="0"/>
          <p:nvPr/>
        </p:nvPicPr>
        <p:blipFill>
          <a:blip r:embed="rId3">
            <a:alphaModFix/>
          </a:blip>
          <a:stretch>
            <a:fillRect/>
          </a:stretch>
        </p:blipFill>
        <p:spPr>
          <a:xfrm>
            <a:off x="152399" y="152400"/>
            <a:ext cx="5641181" cy="4838700"/>
          </a:xfrm>
          <a:prstGeom prst="rect">
            <a:avLst/>
          </a:prstGeom>
          <a:noFill/>
          <a:ln>
            <a:noFill/>
          </a:ln>
        </p:spPr>
      </p:pic>
    </p:spTree>
    <p:extLst>
      <p:ext uri="{BB962C8B-B14F-4D97-AF65-F5344CB8AC3E}">
        <p14:creationId xmlns:p14="http://schemas.microsoft.com/office/powerpoint/2010/main" val="12298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p:nvPr/>
        </p:nvSpPr>
        <p:spPr>
          <a:xfrm>
            <a:off x="5871099" y="526882"/>
            <a:ext cx="3180031" cy="461661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A moment that will remain etched in our memories forever!</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@Pvsindhu1 with the #Tricolour at #Tokyo2020 after winning a Bronze medal🥉. With this win, she became the first Indian woman to claim two Olympic medals. She had previously won a silver at #Rio2016 🙌🇮🇳 #AmritMahotsav #MomentsWithTiranga #HarGharTiranga #MainBharatHoon #IndiaAt75 #IdeasAt75 @Olympics IC: @WeAreTeamIndia</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46" name="Google Shape;146;p28"/>
          <p:cNvPicPr preferRelativeResize="0"/>
          <p:nvPr/>
        </p:nvPicPr>
        <p:blipFill>
          <a:blip r:embed="rId3">
            <a:alphaModFix/>
          </a:blip>
          <a:stretch>
            <a:fillRect/>
          </a:stretch>
        </p:blipFill>
        <p:spPr>
          <a:xfrm>
            <a:off x="152400" y="152400"/>
            <a:ext cx="5455444" cy="4838700"/>
          </a:xfrm>
          <a:prstGeom prst="rect">
            <a:avLst/>
          </a:prstGeom>
          <a:noFill/>
          <a:ln>
            <a:noFill/>
          </a:ln>
        </p:spPr>
      </p:pic>
    </p:spTree>
    <p:extLst>
      <p:ext uri="{BB962C8B-B14F-4D97-AF65-F5344CB8AC3E}">
        <p14:creationId xmlns:p14="http://schemas.microsoft.com/office/powerpoint/2010/main" val="171425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p:nvPr/>
        </p:nvSpPr>
        <p:spPr>
          <a:xfrm>
            <a:off x="6092557" y="666250"/>
            <a:ext cx="2808556" cy="40626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A date with history! At #Tokyo2020, the Indian Hockey team not only won a bronze medal🥉 but also found its way back to the Olympic podium after over 4 decades 🙌🇮🇳 #AmritMahotsav #MomentsWithTiranga #HarGharTiranga #MainBharatHoon #IndiaAt75 #IdeasAt75 @Olympics IC: @WeAreTeamIndia</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52" name="Google Shape;152;p29"/>
          <p:cNvPicPr preferRelativeResize="0"/>
          <p:nvPr/>
        </p:nvPicPr>
        <p:blipFill>
          <a:blip r:embed="rId3">
            <a:alphaModFix/>
          </a:blip>
          <a:stretch>
            <a:fillRect/>
          </a:stretch>
        </p:blipFill>
        <p:spPr>
          <a:xfrm>
            <a:off x="152399" y="152400"/>
            <a:ext cx="5655469" cy="4838700"/>
          </a:xfrm>
          <a:prstGeom prst="rect">
            <a:avLst/>
          </a:prstGeom>
          <a:noFill/>
          <a:ln>
            <a:noFill/>
          </a:ln>
        </p:spPr>
      </p:pic>
    </p:spTree>
    <p:extLst>
      <p:ext uri="{BB962C8B-B14F-4D97-AF65-F5344CB8AC3E}">
        <p14:creationId xmlns:p14="http://schemas.microsoft.com/office/powerpoint/2010/main" val="205300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p:nvPr/>
        </p:nvSpPr>
        <p:spPr>
          <a:xfrm>
            <a:off x="6214000" y="1173456"/>
            <a:ext cx="2501700" cy="323162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This pic just made our day! All the way from the #LondonStockExchange 🇮🇳 #AmritMahotsav #MomentsWithTiranga #HarGharTiranga #MainBharatHoon #IndiaAt75 IC: @ashabhosle</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58" name="Google Shape;158;p30"/>
          <p:cNvPicPr preferRelativeResize="0"/>
          <p:nvPr/>
        </p:nvPicPr>
        <p:blipFill>
          <a:blip r:embed="rId3">
            <a:alphaModFix/>
          </a:blip>
          <a:stretch>
            <a:fillRect/>
          </a:stretch>
        </p:blipFill>
        <p:spPr>
          <a:xfrm>
            <a:off x="152399" y="152400"/>
            <a:ext cx="5584031" cy="4838700"/>
          </a:xfrm>
          <a:prstGeom prst="rect">
            <a:avLst/>
          </a:prstGeom>
          <a:noFill/>
          <a:ln>
            <a:noFill/>
          </a:ln>
        </p:spPr>
      </p:pic>
    </p:spTree>
    <p:extLst>
      <p:ext uri="{BB962C8B-B14F-4D97-AF65-F5344CB8AC3E}">
        <p14:creationId xmlns:p14="http://schemas.microsoft.com/office/powerpoint/2010/main" val="44033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5942536" y="851987"/>
            <a:ext cx="3308619" cy="40626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Age no bar! At 78, Anima Talukdar, a retired school headmistress from Kalna, West Bengal won a gold🥇for India in 3000 mtr walk competition at International Masters’ Track &amp; Field Championship 2022 in Singapore. She celebrated her victory with the #Tiranga🙌🇮🇳 #AmritMahotsav #MomentsWithTiranga #HarGharTiranga #MainBharatHoon #IndiaAt75</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64" name="Google Shape;164;p31"/>
          <p:cNvPicPr preferRelativeResize="0"/>
          <p:nvPr/>
        </p:nvPicPr>
        <p:blipFill>
          <a:blip r:embed="rId3">
            <a:alphaModFix/>
          </a:blip>
          <a:stretch>
            <a:fillRect/>
          </a:stretch>
        </p:blipFill>
        <p:spPr>
          <a:xfrm>
            <a:off x="152400" y="152400"/>
            <a:ext cx="5569744" cy="4838700"/>
          </a:xfrm>
          <a:prstGeom prst="rect">
            <a:avLst/>
          </a:prstGeom>
          <a:noFill/>
          <a:ln>
            <a:noFill/>
          </a:ln>
        </p:spPr>
      </p:pic>
    </p:spTree>
    <p:extLst>
      <p:ext uri="{BB962C8B-B14F-4D97-AF65-F5344CB8AC3E}">
        <p14:creationId xmlns:p14="http://schemas.microsoft.com/office/powerpoint/2010/main" val="118475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p:nvPr/>
        </p:nvSpPr>
        <p:spPr>
          <a:xfrm>
            <a:off x="6193200" y="1184375"/>
            <a:ext cx="2501700" cy="305157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EB Garamond"/>
                <a:ea typeface="EB Garamond"/>
                <a:cs typeface="EB Garamond"/>
                <a:sym typeface="EB Garamond"/>
              </a:rPr>
              <a:t>देश के राष्ट्रीय ध्वज तिरंगे का मूल डिज़ाइन आंध्र प्रदेश के स्वतंत्रता सेनानी श्री पिंगली वैंकया जी द्वारा डिजाइन किया गया था। वह महात्मा गांधी जी के विचारों से प्रभावित थे, और उनके कहने पर उन्होंने राष्ट्रीय ध्वज को डिजाइन किया।</a:t>
            </a:r>
            <a:endParaRPr sz="1800" dirty="0">
              <a:solidFill>
                <a:schemeClr val="dk1"/>
              </a:solidFill>
              <a:latin typeface="EB Garamond"/>
              <a:ea typeface="EB Garamond"/>
              <a:cs typeface="EB Garamond"/>
              <a:sym typeface="EB Garamond"/>
            </a:endParaRPr>
          </a:p>
        </p:txBody>
      </p:sp>
      <p:pic>
        <p:nvPicPr>
          <p:cNvPr id="208" name="Google Shape;208;p38"/>
          <p:cNvPicPr preferRelativeResize="0"/>
          <p:nvPr/>
        </p:nvPicPr>
        <p:blipFill>
          <a:blip r:embed="rId3">
            <a:alphaModFix/>
          </a:blip>
          <a:stretch>
            <a:fillRect/>
          </a:stretch>
        </p:blipFill>
        <p:spPr>
          <a:xfrm>
            <a:off x="152399" y="152400"/>
            <a:ext cx="5641181"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p:nvPr/>
        </p:nvSpPr>
        <p:spPr>
          <a:xfrm>
            <a:off x="5821094" y="1077825"/>
            <a:ext cx="3230038" cy="350862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F1419"/>
                </a:solidFill>
                <a:effectLst/>
                <a:uLnTx/>
                <a:uFillTx/>
                <a:latin typeface="EB Garamond"/>
                <a:ea typeface="EB Garamond"/>
                <a:cs typeface="EB Garamond"/>
                <a:sym typeface="EB Garamond"/>
              </a:rPr>
              <a:t>Hockey legend.</a:t>
            </a:r>
            <a:r>
              <a:rPr kumimoji="0" lang="en" sz="1800" b="0" i="0" u="none" strike="noStrike" kern="0" cap="none" spc="0" normalizeH="0" baseline="0" noProof="0" dirty="0">
                <a:ln>
                  <a:noFill/>
                </a:ln>
                <a:solidFill>
                  <a:srgbClr val="0F1419"/>
                </a:solidFill>
                <a:effectLst/>
                <a:uLnTx/>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 </a:t>
            </a:r>
            <a:r>
              <a:rPr kumimoji="0" lang="en" sz="1800" b="0" i="0" u="none" strike="noStrike" kern="0" cap="none" spc="0" normalizeH="0" baseline="0" noProof="0" dirty="0">
                <a:ln>
                  <a:noFill/>
                </a:ln>
                <a:solidFill>
                  <a:srgbClr val="1D9BF0"/>
                </a:solidFill>
                <a:effectLst/>
                <a:uLnTx/>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#BalbirSingh</a:t>
            </a:r>
            <a:r>
              <a:rPr kumimoji="0" lang="en" sz="1800" b="0" i="0" u="none" strike="noStrike" kern="0" cap="none" spc="0" normalizeH="0" baseline="0" noProof="0" dirty="0">
                <a:ln>
                  <a:noFill/>
                </a:ln>
                <a:solidFill>
                  <a:srgbClr val="0F1419"/>
                </a:solidFill>
                <a:effectLst/>
                <a:uLnTx/>
                <a:uFillTx/>
                <a:latin typeface="EB Garamond"/>
                <a:ea typeface="EB Garamond"/>
                <a:cs typeface="EB Garamond"/>
                <a:sym typeface="EB Garamond"/>
              </a:rPr>
              <a:t> Sr's world record for most goals scored by an individual in the men’s hockey final of the</a:t>
            </a:r>
            <a:r>
              <a:rPr kumimoji="0" lang="en" sz="1800" b="0" i="0" u="none" strike="noStrike" kern="0" cap="none" spc="0" normalizeH="0" baseline="0" noProof="0" dirty="0">
                <a:ln>
                  <a:noFill/>
                </a:ln>
                <a:solidFill>
                  <a:srgbClr val="0F1419"/>
                </a:solidFill>
                <a:effectLst/>
                <a:uLnTx/>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 </a:t>
            </a:r>
            <a:r>
              <a:rPr kumimoji="0" lang="en" sz="1800" b="0" i="0" u="none" strike="noStrike" kern="0" cap="none" spc="0" normalizeH="0" baseline="0" noProof="0" dirty="0">
                <a:ln>
                  <a:noFill/>
                </a:ln>
                <a:solidFill>
                  <a:srgbClr val="1D9BF0"/>
                </a:solidFill>
                <a:effectLst/>
                <a:uLnTx/>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#Olympics</a:t>
            </a:r>
            <a:r>
              <a:rPr kumimoji="0" lang="en" sz="1800" b="0" i="0" u="none" strike="noStrike" kern="0" cap="none" spc="0" normalizeH="0" baseline="0" noProof="0" dirty="0">
                <a:ln>
                  <a:noFill/>
                </a:ln>
                <a:solidFill>
                  <a:srgbClr val="0F1419"/>
                </a:solidFill>
                <a:effectLst/>
                <a:uLnTx/>
                <a:uFillTx/>
                <a:latin typeface="EB Garamond"/>
                <a:ea typeface="EB Garamond"/>
                <a:cs typeface="EB Garamond"/>
                <a:sym typeface="EB Garamond"/>
              </a:rPr>
              <a:t> still remains unbeaten. It is said, he always used to keep</a:t>
            </a:r>
            <a:r>
              <a:rPr kumimoji="0" lang="en" sz="1800" b="0" i="0" u="none" strike="noStrike" kern="0" cap="none" spc="0" normalizeH="0" baseline="0" noProof="0" dirty="0">
                <a:ln>
                  <a:noFill/>
                </a:ln>
                <a:solidFill>
                  <a:srgbClr val="0F1419"/>
                </a:solidFill>
                <a:effectLst/>
                <a:uLnTx/>
                <a:uFill>
                  <a:noFill/>
                </a:uFill>
                <a:latin typeface="EB Garamond"/>
                <a:ea typeface="EB Garamond"/>
                <a:cs typeface="EB Garamond"/>
                <a:sym typeface="EB Garamond"/>
                <a:hlinkClick r:id="rId5">
                  <a:extLst>
                    <a:ext uri="{A12FA001-AC4F-418D-AE19-62706E023703}">
                      <ahyp:hlinkClr xmlns:ahyp="http://schemas.microsoft.com/office/drawing/2018/hyperlinkcolor" val="tx"/>
                    </a:ext>
                  </a:extLst>
                </a:hlinkClick>
              </a:rPr>
              <a:t> </a:t>
            </a:r>
            <a:r>
              <a:rPr kumimoji="0" lang="en" sz="1800" b="0" i="0" u="none" strike="noStrike" kern="0" cap="none" spc="0" normalizeH="0" baseline="0" noProof="0" dirty="0">
                <a:ln>
                  <a:noFill/>
                </a:ln>
                <a:solidFill>
                  <a:srgbClr val="1D9BF0"/>
                </a:solidFill>
                <a:effectLst/>
                <a:uLnTx/>
                <a:uFill>
                  <a:noFill/>
                </a:uFill>
                <a:latin typeface="EB Garamond"/>
                <a:ea typeface="EB Garamond"/>
                <a:cs typeface="EB Garamond"/>
                <a:sym typeface="EB Garamond"/>
                <a:hlinkClick r:id="rId5">
                  <a:extLst>
                    <a:ext uri="{A12FA001-AC4F-418D-AE19-62706E023703}">
                      <ahyp:hlinkClr xmlns:ahyp="http://schemas.microsoft.com/office/drawing/2018/hyperlinkcolor" val="tx"/>
                    </a:ext>
                  </a:extLst>
                </a:hlinkClick>
              </a:rPr>
              <a:t>#Tiranga</a:t>
            </a:r>
            <a:r>
              <a:rPr kumimoji="0" lang="en" sz="1800" b="0" i="0" u="none" strike="noStrike" kern="0" cap="none" spc="0" normalizeH="0" baseline="0" noProof="0" dirty="0">
                <a:ln>
                  <a:noFill/>
                </a:ln>
                <a:solidFill>
                  <a:srgbClr val="0F1419"/>
                </a:solidFill>
                <a:effectLst/>
                <a:uLnTx/>
                <a:uFillTx/>
                <a:latin typeface="EB Garamond"/>
                <a:ea typeface="EB Garamond"/>
                <a:cs typeface="EB Garamond"/>
                <a:sym typeface="EB Garamond"/>
              </a:rPr>
              <a:t> by his side for inspiration &amp; motivation </a:t>
            </a:r>
            <a:endParaRPr kumimoji="0" sz="1800" b="0" i="0" u="none" strike="noStrike" kern="0" cap="none" spc="0" normalizeH="0" baseline="0" noProof="0" dirty="0">
              <a:ln>
                <a:noFill/>
              </a:ln>
              <a:solidFill>
                <a:srgbClr val="0F1419"/>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F1419"/>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1D9BF0"/>
                </a:solidFill>
                <a:effectLst/>
                <a:uLnTx/>
                <a:uFill>
                  <a:noFill/>
                </a:uFill>
                <a:latin typeface="EB Garamond"/>
                <a:ea typeface="EB Garamond"/>
                <a:cs typeface="EB Garamond"/>
                <a:sym typeface="EB Garamond"/>
                <a:hlinkClick r:id="rId6">
                  <a:extLst>
                    <a:ext uri="{A12FA001-AC4F-418D-AE19-62706E023703}">
                      <ahyp:hlinkClr xmlns:ahyp="http://schemas.microsoft.com/office/drawing/2018/hyperlinkcolor" val="tx"/>
                    </a:ext>
                  </a:extLst>
                </a:hlinkClick>
              </a:rPr>
              <a:t>#AmritMahotsav</a:t>
            </a:r>
            <a:r>
              <a:rPr kumimoji="0" lang="en" sz="1800" b="0" i="0" u="none" strike="noStrike" kern="0" cap="none" spc="0" normalizeH="0" baseline="0" noProof="0" dirty="0">
                <a:ln>
                  <a:noFill/>
                </a:ln>
                <a:solidFill>
                  <a:srgbClr val="0F1419"/>
                </a:solidFill>
                <a:effectLst/>
                <a:uLnTx/>
                <a:uFill>
                  <a:noFill/>
                </a:uFill>
                <a:latin typeface="EB Garamond"/>
                <a:ea typeface="EB Garamond"/>
                <a:cs typeface="EB Garamond"/>
                <a:sym typeface="EB Garamond"/>
                <a:hlinkClick r:id="rId7">
                  <a:extLst>
                    <a:ext uri="{A12FA001-AC4F-418D-AE19-62706E023703}">
                      <ahyp:hlinkClr xmlns:ahyp="http://schemas.microsoft.com/office/drawing/2018/hyperlinkcolor" val="tx"/>
                    </a:ext>
                  </a:extLst>
                </a:hlinkClick>
              </a:rPr>
              <a:t> </a:t>
            </a:r>
            <a:r>
              <a:rPr kumimoji="0" lang="en" sz="1800" b="0" i="0" u="sng" strike="noStrike" kern="0" cap="none" spc="0" normalizeH="0" baseline="0" noProof="0" dirty="0">
                <a:ln>
                  <a:noFill/>
                </a:ln>
                <a:solidFill>
                  <a:srgbClr val="1D9BF0"/>
                </a:solidFill>
                <a:effectLst/>
                <a:uLnTx/>
                <a:uFillTx/>
                <a:latin typeface="EB Garamond"/>
                <a:ea typeface="EB Garamond"/>
                <a:cs typeface="EB Garamond"/>
                <a:sym typeface="EB Garamond"/>
                <a:hlinkClick r:id="rId7">
                  <a:extLst>
                    <a:ext uri="{A12FA001-AC4F-418D-AE19-62706E023703}">
                      <ahyp:hlinkClr xmlns:ahyp="http://schemas.microsoft.com/office/drawing/2018/hyperlinkcolor" val="tx"/>
                    </a:ext>
                  </a:extLst>
                </a:hlinkClick>
              </a:rPr>
              <a:t>#MomentsWithTiranga</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pic>
        <p:nvPicPr>
          <p:cNvPr id="170" name="Google Shape;170;p32"/>
          <p:cNvPicPr preferRelativeResize="0"/>
          <p:nvPr/>
        </p:nvPicPr>
        <p:blipFill>
          <a:blip r:embed="rId8">
            <a:alphaModFix/>
          </a:blip>
          <a:stretch>
            <a:fillRect/>
          </a:stretch>
        </p:blipFill>
        <p:spPr>
          <a:xfrm>
            <a:off x="152399" y="152400"/>
            <a:ext cx="5412581" cy="4838700"/>
          </a:xfrm>
          <a:prstGeom prst="rect">
            <a:avLst/>
          </a:prstGeom>
          <a:noFill/>
          <a:ln>
            <a:noFill/>
          </a:ln>
        </p:spPr>
      </p:pic>
    </p:spTree>
    <p:extLst>
      <p:ext uri="{BB962C8B-B14F-4D97-AF65-F5344CB8AC3E}">
        <p14:creationId xmlns:p14="http://schemas.microsoft.com/office/powerpoint/2010/main" val="864631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p:txBody>
      </p:sp>
      <p:pic>
        <p:nvPicPr>
          <p:cNvPr id="176" name="Google Shape;176;p33"/>
          <p:cNvPicPr preferRelativeResize="0"/>
          <p:nvPr/>
        </p:nvPicPr>
        <p:blipFill>
          <a:blip r:embed="rId3">
            <a:alphaModFix/>
          </a:blip>
          <a:stretch>
            <a:fillRect/>
          </a:stretch>
        </p:blipFill>
        <p:spPr>
          <a:xfrm>
            <a:off x="152400" y="152400"/>
            <a:ext cx="5348288" cy="4838700"/>
          </a:xfrm>
          <a:prstGeom prst="rect">
            <a:avLst/>
          </a:prstGeom>
          <a:noFill/>
          <a:ln>
            <a:noFill/>
          </a:ln>
        </p:spPr>
      </p:pic>
      <p:sp>
        <p:nvSpPr>
          <p:cNvPr id="177" name="Google Shape;177;p33"/>
          <p:cNvSpPr txBox="1"/>
          <p:nvPr/>
        </p:nvSpPr>
        <p:spPr>
          <a:xfrm>
            <a:off x="5833824" y="1590981"/>
            <a:ext cx="3138725"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Till the time we have our brave soldiers guarding us, we know we &amp; the Tiranga will stay strong 🇮🇳 #AmritMahotsav #MomentsWithTiranga #HarGharTiranga #MainBharatHoon #IndiaAt75 #ActionsAt75 IC: @BSF_India</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spTree>
    <p:extLst>
      <p:ext uri="{BB962C8B-B14F-4D97-AF65-F5344CB8AC3E}">
        <p14:creationId xmlns:p14="http://schemas.microsoft.com/office/powerpoint/2010/main" val="374066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p:txBody>
      </p:sp>
      <p:pic>
        <p:nvPicPr>
          <p:cNvPr id="190" name="Google Shape;190;p35"/>
          <p:cNvPicPr preferRelativeResize="0"/>
          <p:nvPr/>
        </p:nvPicPr>
        <p:blipFill>
          <a:blip r:embed="rId3">
            <a:alphaModFix/>
          </a:blip>
          <a:stretch>
            <a:fillRect/>
          </a:stretch>
        </p:blipFill>
        <p:spPr>
          <a:xfrm>
            <a:off x="152400" y="152400"/>
            <a:ext cx="5626894" cy="4838700"/>
          </a:xfrm>
          <a:prstGeom prst="rect">
            <a:avLst/>
          </a:prstGeom>
          <a:noFill/>
          <a:ln>
            <a:noFill/>
          </a:ln>
        </p:spPr>
      </p:pic>
      <p:sp>
        <p:nvSpPr>
          <p:cNvPr id="191" name="Google Shape;191;p35"/>
          <p:cNvSpPr txBox="1"/>
          <p:nvPr/>
        </p:nvSpPr>
        <p:spPr>
          <a:xfrm>
            <a:off x="6045468" y="1143306"/>
            <a:ext cx="2905651" cy="323162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Anything that dawns saffron, white &amp; green, lights up with beauty! Ripon Building in Chennai on independence day...stunning🇮🇳  #AmritMahotsav #MomentsWithTiranga #HarGharTiranga #MainBharatHoon #IndiaAt75 #ResolveAt75 IC: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@bijoyghosh70</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spTree>
    <p:extLst>
      <p:ext uri="{BB962C8B-B14F-4D97-AF65-F5344CB8AC3E}">
        <p14:creationId xmlns:p14="http://schemas.microsoft.com/office/powerpoint/2010/main" val="134490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EB Garamond"/>
              <a:ea typeface="EB Garamond"/>
              <a:cs typeface="EB Garamond"/>
              <a:sym typeface="EB Garamond"/>
            </a:endParaRPr>
          </a:p>
        </p:txBody>
      </p:sp>
      <p:pic>
        <p:nvPicPr>
          <p:cNvPr id="183" name="Google Shape;183;p34"/>
          <p:cNvPicPr preferRelativeResize="0"/>
          <p:nvPr/>
        </p:nvPicPr>
        <p:blipFill>
          <a:blip r:embed="rId3">
            <a:alphaModFix/>
          </a:blip>
          <a:stretch>
            <a:fillRect/>
          </a:stretch>
        </p:blipFill>
        <p:spPr>
          <a:xfrm>
            <a:off x="152399" y="152400"/>
            <a:ext cx="5662613" cy="4838700"/>
          </a:xfrm>
          <a:prstGeom prst="rect">
            <a:avLst/>
          </a:prstGeom>
          <a:noFill/>
          <a:ln>
            <a:noFill/>
          </a:ln>
        </p:spPr>
      </p:pic>
      <p:sp>
        <p:nvSpPr>
          <p:cNvPr id="184" name="Google Shape;184;p34"/>
          <p:cNvSpPr txBox="1"/>
          <p:nvPr/>
        </p:nvSpPr>
        <p:spPr>
          <a:xfrm>
            <a:off x="5963249" y="1039081"/>
            <a:ext cx="3037875" cy="350862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#DidYouKnow? The 1st Stamp of Independent India was issued on 21 Nov 1947 and depicted</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EB Garamond"/>
                <a:ea typeface="EB Garamond"/>
                <a:cs typeface="EB Garamond"/>
                <a:sym typeface="EB Garamond"/>
              </a:rPr>
              <a:t>the Indian Flag with the patriots' slogan, 'Jai Hind'. It was valued at three &amp; one-half annas 🇮🇳 #AmritMahotsav #MomentsWithTiranga #HarGharTiranga #TirangaAnecdotes #MainBharatHoon #IndiaAt75 #ResolveAt75 </a:t>
            </a:r>
            <a:endParaRPr kumimoji="0" sz="1800" b="0" i="0" u="none" strike="noStrike" kern="0" cap="none" spc="0" normalizeH="0" baseline="0" noProof="0" dirty="0">
              <a:ln>
                <a:noFill/>
              </a:ln>
              <a:solidFill>
                <a:srgbClr val="000000"/>
              </a:solidFill>
              <a:effectLst/>
              <a:uLnTx/>
              <a:uFillTx/>
              <a:latin typeface="EB Garamond"/>
              <a:ea typeface="EB Garamond"/>
              <a:cs typeface="EB Garamond"/>
              <a:sym typeface="EB Garamond"/>
            </a:endParaRPr>
          </a:p>
        </p:txBody>
      </p:sp>
    </p:spTree>
    <p:extLst>
      <p:ext uri="{BB962C8B-B14F-4D97-AF65-F5344CB8AC3E}">
        <p14:creationId xmlns:p14="http://schemas.microsoft.com/office/powerpoint/2010/main" val="202791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6257493" y="927200"/>
            <a:ext cx="2501700" cy="39241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Our flag marks the beginning of India's foray into Standardisation. The first standard set by @IndianStandards - IS:1 defines the Specifications for the National Flag of India(Cotton Khadi) #AmritMahotsav #MainBharatHoon</a:t>
            </a:r>
            <a:endParaRPr sz="18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8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14" name="Google Shape;214;p39"/>
          <p:cNvPicPr preferRelativeResize="0"/>
          <p:nvPr/>
        </p:nvPicPr>
        <p:blipFill>
          <a:blip r:embed="rId3">
            <a:alphaModFix/>
          </a:blip>
          <a:stretch>
            <a:fillRect/>
          </a:stretch>
        </p:blipFill>
        <p:spPr>
          <a:xfrm>
            <a:off x="152400" y="152400"/>
            <a:ext cx="5726906"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6271782" y="1577281"/>
            <a:ext cx="2501700" cy="20959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EB Garamond"/>
                <a:ea typeface="EB Garamond"/>
                <a:cs typeface="EB Garamond"/>
                <a:sym typeface="EB Garamond"/>
              </a:rPr>
              <a:t>हमारे राष्ट्रीय ध्वज तिरंगे में बने चक्र में 24 तीलियां होती हैं, जो अशोक चक्र की प्रतीक हैं। यह चक्र सम्राट अशोक के अनेक शिलालेखों में पाया गया है।</a:t>
            </a:r>
            <a:endParaRPr sz="1800" dirty="0">
              <a:solidFill>
                <a:schemeClr val="dk1"/>
              </a:solidFill>
              <a:latin typeface="EB Garamond"/>
              <a:ea typeface="EB Garamond"/>
              <a:cs typeface="EB Garamond"/>
              <a:sym typeface="EB Garamond"/>
            </a:endParaRPr>
          </a:p>
        </p:txBody>
      </p:sp>
      <p:pic>
        <p:nvPicPr>
          <p:cNvPr id="220" name="Google Shape;220;p40"/>
          <p:cNvPicPr preferRelativeResize="0"/>
          <p:nvPr/>
        </p:nvPicPr>
        <p:blipFill>
          <a:blip r:embed="rId3">
            <a:alphaModFix/>
          </a:blip>
          <a:stretch>
            <a:fillRect/>
          </a:stretch>
        </p:blipFill>
        <p:spPr>
          <a:xfrm>
            <a:off x="152400" y="152400"/>
            <a:ext cx="5748338"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p:nvPr/>
        </p:nvSpPr>
        <p:spPr>
          <a:xfrm>
            <a:off x="6043181" y="920056"/>
            <a:ext cx="2972231" cy="3688672"/>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#BhikajiCama herself co-designed the flag. The 8 lotuses in the flag represented the 8 provinces &amp; the 3 stripes represented unity among all religions of India. The tricolor also featured the words Vande Mataram written right in the middle #AmritMahotsav #FromTheArchives</a:t>
            </a:r>
            <a:endParaRPr sz="18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26" name="Google Shape;226;p41"/>
          <p:cNvPicPr preferRelativeResize="0"/>
          <p:nvPr/>
        </p:nvPicPr>
        <p:blipFill>
          <a:blip r:embed="rId3">
            <a:alphaModFix/>
          </a:blip>
          <a:stretch>
            <a:fillRect/>
          </a:stretch>
        </p:blipFill>
        <p:spPr>
          <a:xfrm>
            <a:off x="152399" y="152400"/>
            <a:ext cx="5762625"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p:nvPr/>
        </p:nvSpPr>
        <p:spPr>
          <a:xfrm>
            <a:off x="6114618" y="748606"/>
            <a:ext cx="2807925" cy="4007221"/>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EB Garamond"/>
                <a:ea typeface="EB Garamond"/>
                <a:cs typeface="EB Garamond"/>
                <a:sym typeface="EB Garamond"/>
              </a:rPr>
              <a:t>#Netaji became the first person to hoist the Indian National Flag on the liberated (from British) soil of Andaman &amp; Nicobar Islands. This #RareAndUnseen image is from the flag hoisting ceremony held at the Gymkhana Ground in Port Blair on 30 Dec 1943 #AmritMahotsav </a:t>
            </a:r>
            <a:endParaRPr sz="18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800" dirty="0">
              <a:solidFill>
                <a:schemeClr val="dk1"/>
              </a:solidFill>
              <a:latin typeface="EB Garamond"/>
              <a:ea typeface="EB Garamond"/>
              <a:cs typeface="EB Garamond"/>
              <a:sym typeface="EB Garamond"/>
            </a:endParaRPr>
          </a:p>
        </p:txBody>
      </p:sp>
      <p:pic>
        <p:nvPicPr>
          <p:cNvPr id="232" name="Google Shape;232;p42"/>
          <p:cNvPicPr preferRelativeResize="0"/>
          <p:nvPr/>
        </p:nvPicPr>
        <p:blipFill>
          <a:blip r:embed="rId3">
            <a:alphaModFix/>
          </a:blip>
          <a:stretch>
            <a:fillRect/>
          </a:stretch>
        </p:blipFill>
        <p:spPr>
          <a:xfrm>
            <a:off x="152399" y="152400"/>
            <a:ext cx="5755481"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5928506" y="211862"/>
            <a:ext cx="3151200" cy="4697409"/>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dirty="0">
                <a:solidFill>
                  <a:schemeClr val="dk1"/>
                </a:solidFill>
                <a:latin typeface="EB Garamond"/>
                <a:ea typeface="EB Garamond"/>
                <a:cs typeface="EB Garamond"/>
                <a:sym typeface="EB Garamond"/>
              </a:rPr>
              <a:t>On reaching the top of the summit, Tenzing Norgay, one of the first 2 men to conquer Mt. Everest, unfurled India's National Flag. Thus becoming the first person to do so in 1953 🇮🇳#AmritMahotsav #KnowYourTiranga #HarGharTiranga #MainBharatHoon #IndiaAt75 #ActionsAt75 #Trivia #IndianNationalFlag</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500" i="1" dirty="0">
                <a:solidFill>
                  <a:schemeClr val="dk1"/>
                </a:solidFill>
                <a:latin typeface="EB Garamond"/>
                <a:ea typeface="EB Garamond"/>
                <a:cs typeface="EB Garamond"/>
                <a:sym typeface="EB Garamond"/>
              </a:rPr>
              <a:t>Source: </a:t>
            </a:r>
            <a:r>
              <a:rPr lang="en" sz="1500" i="1" u="sng" dirty="0">
                <a:solidFill>
                  <a:srgbClr val="1155CC"/>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https://timesofindia.indiatimes.com/city/kolkata/the-unknown-face-behind-first-climb/articleshow/47909351.cms#:~:text=%22Tenzing%20was%20merely%20a%20'sardar,%2C%22%20he%20re%2Dcalled</a:t>
            </a:r>
            <a:r>
              <a:rPr lang="en" sz="1500" i="1" dirty="0">
                <a:solidFill>
                  <a:schemeClr val="dk1"/>
                </a:solidFill>
                <a:latin typeface="EB Garamond"/>
                <a:ea typeface="EB Garamond"/>
                <a:cs typeface="EB Garamond"/>
                <a:sym typeface="EB Garamond"/>
              </a:rPr>
              <a:t>.</a:t>
            </a:r>
            <a:endParaRPr sz="1500" i="1"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500" dirty="0">
              <a:solidFill>
                <a:schemeClr val="dk1"/>
              </a:solidFill>
              <a:latin typeface="EB Garamond"/>
              <a:ea typeface="EB Garamond"/>
              <a:cs typeface="EB Garamond"/>
              <a:sym typeface="EB Garamond"/>
            </a:endParaRPr>
          </a:p>
        </p:txBody>
      </p:sp>
      <p:pic>
        <p:nvPicPr>
          <p:cNvPr id="238" name="Google Shape;238;p43"/>
          <p:cNvPicPr preferRelativeResize="0"/>
          <p:nvPr/>
        </p:nvPicPr>
        <p:blipFill>
          <a:blip r:embed="rId4">
            <a:alphaModFix/>
          </a:blip>
          <a:stretch>
            <a:fillRect/>
          </a:stretch>
        </p:blipFill>
        <p:spPr>
          <a:xfrm>
            <a:off x="152399" y="152400"/>
            <a:ext cx="5712619"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p:nvPr/>
        </p:nvSpPr>
        <p:spPr>
          <a:xfrm>
            <a:off x="5819168" y="77093"/>
            <a:ext cx="3246251" cy="4998261"/>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dirty="0">
                <a:solidFill>
                  <a:schemeClr val="dk1"/>
                </a:solidFill>
                <a:latin typeface="EB Garamond"/>
                <a:ea typeface="EB Garamond"/>
                <a:cs typeface="EB Garamond"/>
                <a:sym typeface="EB Garamond"/>
              </a:rPr>
              <a:t>Leading a group of 72 women, Hansa Mehta presented the first National Flag of independent #India to Dr. Rajendra Prasad, the Chairman of the Constituent Assembly, in the Parliament on the midnight of 14-15 Aug 1947 🇮🇳#AmritMahotsav #KnowYourTiranga #HarGharTiranga #MainBharatHoon #IndiaAt75 #ActionsAt75 #Trivia </a:t>
            </a:r>
            <a:endParaRPr sz="17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700" i="1" dirty="0">
                <a:solidFill>
                  <a:schemeClr val="dk1"/>
                </a:solidFill>
                <a:latin typeface="EB Garamond"/>
                <a:ea typeface="EB Garamond"/>
                <a:cs typeface="EB Garamond"/>
                <a:sym typeface="EB Garamond"/>
              </a:rPr>
              <a:t>Source: </a:t>
            </a:r>
            <a:r>
              <a:rPr lang="en" sz="1700" i="1" u="sng" dirty="0">
                <a:solidFill>
                  <a:srgbClr val="1155CC"/>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https://flagfoundationofindia.in/know-your-national-flag.html</a:t>
            </a:r>
            <a:endParaRPr sz="1700" i="1"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700" dirty="0">
              <a:solidFill>
                <a:schemeClr val="dk1"/>
              </a:solidFill>
              <a:latin typeface="EB Garamond"/>
              <a:ea typeface="EB Garamond"/>
              <a:cs typeface="EB Garamond"/>
              <a:sym typeface="EB Garamond"/>
            </a:endParaRPr>
          </a:p>
        </p:txBody>
      </p:sp>
      <p:pic>
        <p:nvPicPr>
          <p:cNvPr id="244" name="Google Shape;244;p44" title="Hansa Mehta.mp4">
            <a:hlinkClick r:id="rId4"/>
          </p:cNvPr>
          <p:cNvPicPr preferRelativeResize="0"/>
          <p:nvPr/>
        </p:nvPicPr>
        <p:blipFill>
          <a:blip r:embed="rId5">
            <a:alphaModFix/>
          </a:blip>
          <a:stretch>
            <a:fillRect/>
          </a:stretch>
        </p:blipFill>
        <p:spPr>
          <a:xfrm>
            <a:off x="152400" y="145257"/>
            <a:ext cx="5505450"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1592</Words>
  <Application>Microsoft Office PowerPoint</Application>
  <PresentationFormat>On-screen Show (16:9)</PresentationFormat>
  <Paragraphs>46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EB Garamond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Sameera Mehta</cp:lastModifiedBy>
  <cp:revision>13</cp:revision>
  <dcterms:modified xsi:type="dcterms:W3CDTF">2022-08-07T16:15:10Z</dcterms:modified>
</cp:coreProperties>
</file>